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Garamond" panose="02020404030301010803" pitchFamily="18"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C87A7B-A1B7-444F-9B76-E699524D092B}">
  <a:tblStyle styleId="{4FC87A7B-A1B7-444F-9B76-E699524D09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98620db78e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98620db78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8620db78e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8620db78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8620db78e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8620db78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8620db78e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98620db78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0737158ba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a0737158b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8620db78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8620db78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98620db78e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98620db78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26" name="Google Shape;26;p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0" name="Google Shape;50;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2" name="Google Shape;52;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634950" y="1854350"/>
            <a:ext cx="10922100" cy="10062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FFFFFF"/>
              </a:buClr>
              <a:buSzPct val="100000"/>
              <a:buFont typeface="Garamond"/>
              <a:buNone/>
            </a:pPr>
            <a:r>
              <a:rPr lang="en-US" sz="4000">
                <a:solidFill>
                  <a:srgbClr val="FFFFFF"/>
                </a:solidFill>
                <a:latin typeface="EB Garamond"/>
                <a:ea typeface="EB Garamond"/>
                <a:cs typeface="EB Garamond"/>
                <a:sym typeface="EB Garamond"/>
              </a:rPr>
              <a:t>A Proposed Database Solution for </a:t>
            </a:r>
            <a:endParaRPr sz="4000">
              <a:solidFill>
                <a:srgbClr val="FFFFFF"/>
              </a:solidFill>
              <a:latin typeface="EB Garamond"/>
              <a:ea typeface="EB Garamond"/>
              <a:cs typeface="EB Garamond"/>
              <a:sym typeface="EB Garamond"/>
            </a:endParaRPr>
          </a:p>
          <a:p>
            <a:pPr marL="0" lvl="0" indent="0" algn="l" rtl="0">
              <a:lnSpc>
                <a:spcPct val="90000"/>
              </a:lnSpc>
              <a:spcBef>
                <a:spcPts val="0"/>
              </a:spcBef>
              <a:spcAft>
                <a:spcPts val="0"/>
              </a:spcAft>
              <a:buClr>
                <a:srgbClr val="FFFFFF"/>
              </a:buClr>
              <a:buSzPct val="100000"/>
              <a:buFont typeface="Garamond"/>
              <a:buNone/>
            </a:pPr>
            <a:r>
              <a:rPr lang="en-US" sz="4000">
                <a:solidFill>
                  <a:srgbClr val="FFFFFF"/>
                </a:solidFill>
                <a:latin typeface="EB Garamond"/>
                <a:ea typeface="EB Garamond"/>
                <a:cs typeface="EB Garamond"/>
                <a:sym typeface="EB Garamond"/>
              </a:rPr>
              <a:t>Morning Nosh Cereal HR Department</a:t>
            </a:r>
            <a:endParaRPr>
              <a:latin typeface="EB Garamond"/>
              <a:ea typeface="EB Garamond"/>
              <a:cs typeface="EB Garamond"/>
              <a:sym typeface="EB Garamond"/>
            </a:endParaRPr>
          </a:p>
        </p:txBody>
      </p:sp>
      <p:sp>
        <p:nvSpPr>
          <p:cNvPr id="85" name="Google Shape;85;p13"/>
          <p:cNvSpPr txBox="1">
            <a:spLocks noGrp="1"/>
          </p:cNvSpPr>
          <p:nvPr>
            <p:ph type="subTitle" idx="1"/>
          </p:nvPr>
        </p:nvSpPr>
        <p:spPr>
          <a:xfrm>
            <a:off x="634950" y="5116475"/>
            <a:ext cx="4999200" cy="840600"/>
          </a:xfrm>
          <a:prstGeom prst="rect">
            <a:avLst/>
          </a:prstGeom>
          <a:noFill/>
          <a:ln>
            <a:noFill/>
          </a:ln>
        </p:spPr>
        <p:txBody>
          <a:bodyPr spcFirstLastPara="1" wrap="square" lIns="91425" tIns="45700" rIns="91425" bIns="45700" anchor="b" anchorCtr="0">
            <a:normAutofit lnSpcReduction="10000"/>
          </a:bodyPr>
          <a:lstStyle/>
          <a:p>
            <a:pPr marL="0" lvl="0" indent="0" algn="l" rtl="0">
              <a:lnSpc>
                <a:spcPct val="90000"/>
              </a:lnSpc>
              <a:spcBef>
                <a:spcPts val="0"/>
              </a:spcBef>
              <a:spcAft>
                <a:spcPts val="0"/>
              </a:spcAft>
              <a:buClr>
                <a:srgbClr val="FFFFFF"/>
              </a:buClr>
              <a:buSzPts val="2400"/>
              <a:buNone/>
            </a:pPr>
            <a:r>
              <a:rPr lang="en-US" sz="3000">
                <a:solidFill>
                  <a:srgbClr val="FFFFFF"/>
                </a:solidFill>
                <a:latin typeface="EB Garamond"/>
                <a:ea typeface="EB Garamond"/>
                <a:cs typeface="EB Garamond"/>
                <a:sym typeface="EB Garamond"/>
              </a:rPr>
              <a:t>Buffalo IT Consulting, LLC</a:t>
            </a:r>
            <a:endParaRPr sz="3000">
              <a:latin typeface="EB Garamond"/>
              <a:ea typeface="EB Garamond"/>
              <a:cs typeface="EB Garamond"/>
              <a:sym typeface="EB Garamond"/>
            </a:endParaRPr>
          </a:p>
          <a:p>
            <a:pPr marL="0" lvl="0" indent="0" algn="l" rtl="0">
              <a:lnSpc>
                <a:spcPct val="90000"/>
              </a:lnSpc>
              <a:spcBef>
                <a:spcPts val="1000"/>
              </a:spcBef>
              <a:spcAft>
                <a:spcPts val="0"/>
              </a:spcAft>
              <a:buClr>
                <a:srgbClr val="FFFFFF"/>
              </a:buClr>
              <a:buSzPts val="1400"/>
              <a:buNone/>
            </a:pPr>
            <a:r>
              <a:rPr lang="en-US" sz="1600" b="1">
                <a:solidFill>
                  <a:srgbClr val="FFFFFF"/>
                </a:solidFill>
                <a:latin typeface="EB Garamond"/>
                <a:ea typeface="EB Garamond"/>
                <a:cs typeface="EB Garamond"/>
                <a:sym typeface="EB Garamond"/>
              </a:rPr>
              <a:t>Using IT to Bring about Positive Change </a:t>
            </a:r>
            <a:endParaRPr sz="2000">
              <a:solidFill>
                <a:srgbClr val="FFFFFF"/>
              </a:solidFill>
              <a:latin typeface="EB Garamond"/>
              <a:ea typeface="EB Garamond"/>
              <a:cs typeface="EB Garamond"/>
              <a:sym typeface="EB Garamo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animEffect transition="in" filter="fade">
                                      <p:cBhvr>
                                        <p:cTn id="10" dur="500"/>
                                        <p:tgtEl>
                                          <p:spTgt spid="8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xEl>
                                              <p:pRg st="1" end="1"/>
                                            </p:txEl>
                                          </p:spTgt>
                                        </p:tgtEl>
                                        <p:attrNameLst>
                                          <p:attrName>style.visibility</p:attrName>
                                        </p:attrNameLst>
                                      </p:cBhvr>
                                      <p:to>
                                        <p:strVal val="visible"/>
                                      </p:to>
                                    </p:set>
                                    <p:animEffect transition="in" filter="fade">
                                      <p:cBhvr>
                                        <p:cTn id="13" dur="500"/>
                                        <p:tgtEl>
                                          <p:spTgt spid="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2"/>
          <p:cNvSpPr txBox="1"/>
          <p:nvPr/>
        </p:nvSpPr>
        <p:spPr>
          <a:xfrm>
            <a:off x="9694382" y="6033502"/>
            <a:ext cx="2529300" cy="646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SzPts val="1100"/>
              <a:buNone/>
            </a:pPr>
            <a:r>
              <a:rPr lang="en-US" sz="1800" b="1">
                <a:solidFill>
                  <a:schemeClr val="lt1"/>
                </a:solidFill>
                <a:latin typeface="Garamond"/>
                <a:ea typeface="Garamond"/>
                <a:cs typeface="Garamond"/>
                <a:sym typeface="Garamond"/>
              </a:rPr>
              <a:t>E-R Diagram, (2023); Lucidchart.com</a:t>
            </a:r>
            <a:endParaRPr sz="1800" b="1">
              <a:solidFill>
                <a:schemeClr val="lt1"/>
              </a:solidFill>
              <a:latin typeface="Garamond"/>
              <a:ea typeface="Garamond"/>
              <a:cs typeface="Garamond"/>
              <a:sym typeface="Garamond"/>
            </a:endParaRPr>
          </a:p>
        </p:txBody>
      </p:sp>
      <p:pic>
        <p:nvPicPr>
          <p:cNvPr id="143" name="Google Shape;143;p22"/>
          <p:cNvPicPr preferRelativeResize="0"/>
          <p:nvPr/>
        </p:nvPicPr>
        <p:blipFill>
          <a:blip r:embed="rId4">
            <a:alphaModFix/>
          </a:blip>
          <a:stretch>
            <a:fillRect/>
          </a:stretch>
        </p:blipFill>
        <p:spPr>
          <a:xfrm>
            <a:off x="2497612" y="178000"/>
            <a:ext cx="7196774" cy="6501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23"/>
          <p:cNvPicPr preferRelativeResize="0"/>
          <p:nvPr/>
        </p:nvPicPr>
        <p:blipFill>
          <a:blip r:embed="rId4">
            <a:alphaModFix/>
          </a:blip>
          <a:stretch>
            <a:fillRect/>
          </a:stretch>
        </p:blipFill>
        <p:spPr>
          <a:xfrm>
            <a:off x="1192900" y="140700"/>
            <a:ext cx="9008100" cy="6576599"/>
          </a:xfrm>
          <a:prstGeom prst="rect">
            <a:avLst/>
          </a:prstGeom>
          <a:noFill/>
          <a:ln>
            <a:noFill/>
          </a:ln>
        </p:spPr>
      </p:pic>
      <p:sp>
        <p:nvSpPr>
          <p:cNvPr id="149" name="Google Shape;149;p23"/>
          <p:cNvSpPr txBox="1"/>
          <p:nvPr/>
        </p:nvSpPr>
        <p:spPr>
          <a:xfrm>
            <a:off x="10201000" y="5147400"/>
            <a:ext cx="19911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lt1"/>
                </a:solidFill>
                <a:latin typeface="Garamond"/>
                <a:ea typeface="Garamond"/>
                <a:cs typeface="Garamond"/>
                <a:sym typeface="Garamond"/>
              </a:rPr>
              <a:t>Relational Model Diagram “with dependencies”, (2023); Lucidchart.com</a:t>
            </a:r>
            <a:endParaRPr sz="1800" b="1">
              <a:solidFill>
                <a:schemeClr val="lt1"/>
              </a:solidFill>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24"/>
          <p:cNvPicPr preferRelativeResize="0"/>
          <p:nvPr/>
        </p:nvPicPr>
        <p:blipFill>
          <a:blip r:embed="rId4">
            <a:alphaModFix/>
          </a:blip>
          <a:stretch>
            <a:fillRect/>
          </a:stretch>
        </p:blipFill>
        <p:spPr>
          <a:xfrm>
            <a:off x="554425" y="3745900"/>
            <a:ext cx="3028510" cy="2371725"/>
          </a:xfrm>
          <a:prstGeom prst="rect">
            <a:avLst/>
          </a:prstGeom>
          <a:noFill/>
          <a:ln>
            <a:noFill/>
          </a:ln>
        </p:spPr>
      </p:pic>
      <p:sp>
        <p:nvSpPr>
          <p:cNvPr id="155" name="Google Shape;155;p24"/>
          <p:cNvSpPr txBox="1"/>
          <p:nvPr/>
        </p:nvSpPr>
        <p:spPr>
          <a:xfrm>
            <a:off x="635700" y="1437125"/>
            <a:ext cx="30285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Step 1:</a:t>
            </a:r>
            <a:endParaRPr sz="2800">
              <a:solidFill>
                <a:schemeClr val="lt1"/>
              </a:solidFill>
              <a:latin typeface="EB Garamond"/>
              <a:ea typeface="EB Garamond"/>
              <a:cs typeface="EB Garamond"/>
              <a:sym typeface="EB Garamond"/>
            </a:endParaRPr>
          </a:p>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Use the query wizard to create a blank query.</a:t>
            </a:r>
            <a:endParaRPr sz="2800">
              <a:solidFill>
                <a:schemeClr val="lt1"/>
              </a:solidFill>
              <a:latin typeface="EB Garamond"/>
              <a:ea typeface="EB Garamond"/>
              <a:cs typeface="EB Garamond"/>
              <a:sym typeface="EB Garamond"/>
            </a:endParaRPr>
          </a:p>
        </p:txBody>
      </p:sp>
      <p:sp>
        <p:nvSpPr>
          <p:cNvPr id="156" name="Google Shape;156;p24"/>
          <p:cNvSpPr txBox="1"/>
          <p:nvPr/>
        </p:nvSpPr>
        <p:spPr>
          <a:xfrm>
            <a:off x="3385350" y="417950"/>
            <a:ext cx="5421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u="sng">
                <a:solidFill>
                  <a:schemeClr val="lt1"/>
                </a:solidFill>
                <a:latin typeface="EB Garamond"/>
                <a:ea typeface="EB Garamond"/>
                <a:cs typeface="EB Garamond"/>
                <a:sym typeface="EB Garamond"/>
              </a:rPr>
              <a:t>QUERY CREATION</a:t>
            </a:r>
            <a:endParaRPr sz="4400" u="sng">
              <a:solidFill>
                <a:schemeClr val="lt1"/>
              </a:solidFill>
              <a:latin typeface="EB Garamond"/>
              <a:ea typeface="EB Garamond"/>
              <a:cs typeface="EB Garamond"/>
              <a:sym typeface="EB Garamond"/>
            </a:endParaRPr>
          </a:p>
        </p:txBody>
      </p:sp>
      <p:pic>
        <p:nvPicPr>
          <p:cNvPr id="157" name="Google Shape;157;p24"/>
          <p:cNvPicPr preferRelativeResize="0"/>
          <p:nvPr/>
        </p:nvPicPr>
        <p:blipFill>
          <a:blip r:embed="rId5">
            <a:alphaModFix/>
          </a:blip>
          <a:stretch>
            <a:fillRect/>
          </a:stretch>
        </p:blipFill>
        <p:spPr>
          <a:xfrm>
            <a:off x="4571000" y="3739413"/>
            <a:ext cx="3028500" cy="2384692"/>
          </a:xfrm>
          <a:prstGeom prst="rect">
            <a:avLst/>
          </a:prstGeom>
          <a:noFill/>
          <a:ln>
            <a:noFill/>
          </a:ln>
        </p:spPr>
      </p:pic>
      <p:sp>
        <p:nvSpPr>
          <p:cNvPr id="158" name="Google Shape;158;p24"/>
          <p:cNvSpPr txBox="1"/>
          <p:nvPr/>
        </p:nvSpPr>
        <p:spPr>
          <a:xfrm>
            <a:off x="4481450" y="1437125"/>
            <a:ext cx="31860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Step 2:</a:t>
            </a:r>
            <a:endParaRPr sz="2800">
              <a:solidFill>
                <a:schemeClr val="lt1"/>
              </a:solidFill>
              <a:latin typeface="EB Garamond"/>
              <a:ea typeface="EB Garamond"/>
              <a:cs typeface="EB Garamond"/>
              <a:sym typeface="EB Garamond"/>
            </a:endParaRPr>
          </a:p>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Select the fields required for the query you want to make</a:t>
            </a:r>
            <a:endParaRPr sz="2800">
              <a:solidFill>
                <a:schemeClr val="lt1"/>
              </a:solidFill>
              <a:latin typeface="EB Garamond"/>
              <a:ea typeface="EB Garamond"/>
              <a:cs typeface="EB Garamond"/>
              <a:sym typeface="EB Garamond"/>
            </a:endParaRPr>
          </a:p>
        </p:txBody>
      </p:sp>
      <p:pic>
        <p:nvPicPr>
          <p:cNvPr id="159" name="Google Shape;159;p24"/>
          <p:cNvPicPr preferRelativeResize="0"/>
          <p:nvPr/>
        </p:nvPicPr>
        <p:blipFill>
          <a:blip r:embed="rId6">
            <a:alphaModFix/>
          </a:blip>
          <a:stretch>
            <a:fillRect/>
          </a:stretch>
        </p:blipFill>
        <p:spPr>
          <a:xfrm>
            <a:off x="8587575" y="3732950"/>
            <a:ext cx="3050008" cy="2384675"/>
          </a:xfrm>
          <a:prstGeom prst="rect">
            <a:avLst/>
          </a:prstGeom>
          <a:noFill/>
          <a:ln>
            <a:noFill/>
          </a:ln>
        </p:spPr>
      </p:pic>
      <p:sp>
        <p:nvSpPr>
          <p:cNvPr id="160" name="Google Shape;160;p24"/>
          <p:cNvSpPr txBox="1"/>
          <p:nvPr/>
        </p:nvSpPr>
        <p:spPr>
          <a:xfrm>
            <a:off x="8484700" y="1437125"/>
            <a:ext cx="30501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Step 3:</a:t>
            </a:r>
            <a:endParaRPr sz="2800">
              <a:solidFill>
                <a:schemeClr val="lt1"/>
              </a:solidFill>
              <a:latin typeface="EB Garamond"/>
              <a:ea typeface="EB Garamond"/>
              <a:cs typeface="EB Garamond"/>
              <a:sym typeface="EB Garamond"/>
            </a:endParaRPr>
          </a:p>
          <a:p>
            <a:pPr marL="0" lvl="0" indent="0" algn="ctr" rtl="0">
              <a:spcBef>
                <a:spcPts val="0"/>
              </a:spcBef>
              <a:spcAft>
                <a:spcPts val="0"/>
              </a:spcAft>
              <a:buNone/>
            </a:pPr>
            <a:r>
              <a:rPr lang="en-US" sz="2800">
                <a:solidFill>
                  <a:schemeClr val="lt1"/>
                </a:solidFill>
                <a:latin typeface="EB Garamond"/>
                <a:ea typeface="EB Garamond"/>
                <a:cs typeface="EB Garamond"/>
                <a:sym typeface="EB Garamond"/>
              </a:rPr>
              <a:t>Finalizing the query creation process</a:t>
            </a:r>
            <a:endParaRPr sz="2800">
              <a:solidFill>
                <a:schemeClr val="lt1"/>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5"/>
          <p:cNvSpPr txBox="1"/>
          <p:nvPr/>
        </p:nvSpPr>
        <p:spPr>
          <a:xfrm>
            <a:off x="7251113" y="1561100"/>
            <a:ext cx="3380400" cy="16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FFFF"/>
              </a:solidFill>
              <a:latin typeface="EB Garamond"/>
              <a:ea typeface="EB Garamond"/>
              <a:cs typeface="EB Garamond"/>
              <a:sym typeface="EB Garamond"/>
            </a:endParaRPr>
          </a:p>
        </p:txBody>
      </p:sp>
      <p:sp>
        <p:nvSpPr>
          <p:cNvPr id="166" name="Google Shape;166;p25"/>
          <p:cNvSpPr txBox="1"/>
          <p:nvPr/>
        </p:nvSpPr>
        <p:spPr>
          <a:xfrm>
            <a:off x="2030100" y="351625"/>
            <a:ext cx="8131800" cy="5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u="sng">
                <a:solidFill>
                  <a:schemeClr val="lt1"/>
                </a:solidFill>
                <a:latin typeface="EB Garamond"/>
                <a:ea typeface="EB Garamond"/>
                <a:cs typeface="EB Garamond"/>
                <a:sym typeface="EB Garamond"/>
              </a:rPr>
              <a:t>Query Creation Process</a:t>
            </a:r>
            <a:endParaRPr sz="4400" u="sng">
              <a:solidFill>
                <a:schemeClr val="lt1"/>
              </a:solidFill>
              <a:latin typeface="EB Garamond"/>
              <a:ea typeface="EB Garamond"/>
              <a:cs typeface="EB Garamond"/>
              <a:sym typeface="EB Garamond"/>
            </a:endParaRPr>
          </a:p>
        </p:txBody>
      </p:sp>
      <p:sp>
        <p:nvSpPr>
          <p:cNvPr id="167" name="Google Shape;167;p25"/>
          <p:cNvSpPr txBox="1"/>
          <p:nvPr/>
        </p:nvSpPr>
        <p:spPr>
          <a:xfrm>
            <a:off x="797475" y="1603850"/>
            <a:ext cx="3943800" cy="14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lt1"/>
              </a:solidFill>
              <a:latin typeface="EB Garamond"/>
              <a:ea typeface="EB Garamond"/>
              <a:cs typeface="EB Garamond"/>
              <a:sym typeface="EB Garamond"/>
            </a:endParaRPr>
          </a:p>
        </p:txBody>
      </p:sp>
      <p:pic>
        <p:nvPicPr>
          <p:cNvPr id="168" name="Google Shape;168;p25"/>
          <p:cNvPicPr preferRelativeResize="0"/>
          <p:nvPr/>
        </p:nvPicPr>
        <p:blipFill>
          <a:blip r:embed="rId4">
            <a:alphaModFix/>
          </a:blip>
          <a:stretch>
            <a:fillRect/>
          </a:stretch>
        </p:blipFill>
        <p:spPr>
          <a:xfrm>
            <a:off x="5717763" y="3183500"/>
            <a:ext cx="6032350" cy="2792550"/>
          </a:xfrm>
          <a:prstGeom prst="rect">
            <a:avLst/>
          </a:prstGeom>
          <a:noFill/>
          <a:ln>
            <a:noFill/>
          </a:ln>
        </p:spPr>
      </p:pic>
      <p:pic>
        <p:nvPicPr>
          <p:cNvPr id="169" name="Google Shape;169;p25"/>
          <p:cNvPicPr preferRelativeResize="0"/>
          <p:nvPr/>
        </p:nvPicPr>
        <p:blipFill>
          <a:blip r:embed="rId5">
            <a:alphaModFix/>
          </a:blip>
          <a:stretch>
            <a:fillRect/>
          </a:stretch>
        </p:blipFill>
        <p:spPr>
          <a:xfrm>
            <a:off x="441875" y="3183500"/>
            <a:ext cx="5128926" cy="2792550"/>
          </a:xfrm>
          <a:prstGeom prst="rect">
            <a:avLst/>
          </a:prstGeom>
          <a:noFill/>
          <a:ln>
            <a:noFill/>
          </a:ln>
        </p:spPr>
      </p:pic>
      <p:sp>
        <p:nvSpPr>
          <p:cNvPr id="170" name="Google Shape;170;p25"/>
          <p:cNvSpPr/>
          <p:nvPr/>
        </p:nvSpPr>
        <p:spPr>
          <a:xfrm>
            <a:off x="577250" y="1688600"/>
            <a:ext cx="4858200" cy="13059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800">
                <a:solidFill>
                  <a:schemeClr val="lt1"/>
                </a:solidFill>
                <a:latin typeface="EB Garamond"/>
                <a:ea typeface="EB Garamond"/>
                <a:cs typeface="EB Garamond"/>
                <a:sym typeface="EB Garamond"/>
              </a:rPr>
              <a:t>Step 4: determine the different tables used in each query</a:t>
            </a:r>
            <a:endParaRPr sz="2800" u="sng">
              <a:solidFill>
                <a:schemeClr val="lt1"/>
              </a:solidFill>
              <a:latin typeface="Garamond"/>
              <a:ea typeface="Garamond"/>
              <a:cs typeface="Garamond"/>
              <a:sym typeface="Garamond"/>
            </a:endParaRPr>
          </a:p>
        </p:txBody>
      </p:sp>
      <p:sp>
        <p:nvSpPr>
          <p:cNvPr id="171" name="Google Shape;171;p25"/>
          <p:cNvSpPr/>
          <p:nvPr/>
        </p:nvSpPr>
        <p:spPr>
          <a:xfrm>
            <a:off x="6304838" y="1719350"/>
            <a:ext cx="4858200" cy="13059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sz="2800">
                <a:solidFill>
                  <a:schemeClr val="lt1"/>
                </a:solidFill>
                <a:latin typeface="EB Garamond"/>
                <a:ea typeface="EB Garamond"/>
                <a:cs typeface="EB Garamond"/>
                <a:sym typeface="EB Garamond"/>
              </a:rPr>
              <a:t>Step 5: Determine values in order to get desired output</a:t>
            </a:r>
            <a:endParaRPr sz="2800" u="sng">
              <a:solidFill>
                <a:schemeClr val="lt1"/>
              </a:solidFill>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6"/>
          <p:cNvSpPr txBox="1"/>
          <p:nvPr/>
        </p:nvSpPr>
        <p:spPr>
          <a:xfrm>
            <a:off x="1401475" y="270125"/>
            <a:ext cx="9210600" cy="11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u="sng">
                <a:solidFill>
                  <a:schemeClr val="lt1"/>
                </a:solidFill>
                <a:latin typeface="EB Garamond"/>
                <a:ea typeface="EB Garamond"/>
                <a:cs typeface="EB Garamond"/>
                <a:sym typeface="EB Garamond"/>
              </a:rPr>
              <a:t>Final product of query:</a:t>
            </a:r>
            <a:endParaRPr sz="4400" u="sng">
              <a:solidFill>
                <a:schemeClr val="lt1"/>
              </a:solidFill>
              <a:latin typeface="EB Garamond"/>
              <a:ea typeface="EB Garamond"/>
              <a:cs typeface="EB Garamond"/>
              <a:sym typeface="EB Garamond"/>
            </a:endParaRPr>
          </a:p>
          <a:p>
            <a:pPr marL="0" lvl="0" indent="0" algn="ctr" rtl="0">
              <a:spcBef>
                <a:spcPts val="0"/>
              </a:spcBef>
              <a:spcAft>
                <a:spcPts val="0"/>
              </a:spcAft>
              <a:buNone/>
            </a:pPr>
            <a:r>
              <a:rPr lang="en-US" sz="4400" u="sng">
                <a:solidFill>
                  <a:schemeClr val="lt1"/>
                </a:solidFill>
                <a:latin typeface="EB Garamond"/>
                <a:ea typeface="EB Garamond"/>
                <a:cs typeface="EB Garamond"/>
                <a:sym typeface="EB Garamond"/>
              </a:rPr>
              <a:t>Functional, actionable data</a:t>
            </a:r>
            <a:endParaRPr sz="4400" u="sng">
              <a:solidFill>
                <a:schemeClr val="lt1"/>
              </a:solidFill>
              <a:latin typeface="EB Garamond"/>
              <a:ea typeface="EB Garamond"/>
              <a:cs typeface="EB Garamond"/>
              <a:sym typeface="EB Garamond"/>
            </a:endParaRPr>
          </a:p>
        </p:txBody>
      </p:sp>
      <p:pic>
        <p:nvPicPr>
          <p:cNvPr id="177" name="Google Shape;177;p26"/>
          <p:cNvPicPr preferRelativeResize="0"/>
          <p:nvPr/>
        </p:nvPicPr>
        <p:blipFill>
          <a:blip r:embed="rId4">
            <a:alphaModFix/>
          </a:blip>
          <a:stretch>
            <a:fillRect/>
          </a:stretch>
        </p:blipFill>
        <p:spPr>
          <a:xfrm>
            <a:off x="1401438" y="2070375"/>
            <a:ext cx="9210675" cy="402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p:nvPr/>
        </p:nvSpPr>
        <p:spPr>
          <a:xfrm>
            <a:off x="4230900" y="2874900"/>
            <a:ext cx="3730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chemeClr val="lt1"/>
                </a:solidFill>
                <a:latin typeface="EB Garamond"/>
                <a:ea typeface="EB Garamond"/>
                <a:cs typeface="EB Garamond"/>
                <a:sym typeface="EB Garamond"/>
              </a:rPr>
              <a:t>Questions?</a:t>
            </a:r>
            <a:endParaRPr sz="6000">
              <a:solidFill>
                <a:schemeClr val="lt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4"/>
          <p:cNvSpPr/>
          <p:nvPr/>
        </p:nvSpPr>
        <p:spPr>
          <a:xfrm>
            <a:off x="558750" y="3066000"/>
            <a:ext cx="11074500" cy="1986300"/>
          </a:xfrm>
          <a:prstGeom prst="rect">
            <a:avLst/>
          </a:prstGeom>
          <a:gradFill>
            <a:gsLst>
              <a:gs pos="0">
                <a:srgbClr val="1F3864"/>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i="0" u="none" strike="noStrike" cap="none">
              <a:solidFill>
                <a:schemeClr val="lt1"/>
              </a:solidFill>
              <a:latin typeface="EB Garamond"/>
              <a:ea typeface="EB Garamond"/>
              <a:cs typeface="EB Garamond"/>
              <a:sym typeface="EB Garamond"/>
            </a:endParaRPr>
          </a:p>
        </p:txBody>
      </p:sp>
      <p:sp>
        <p:nvSpPr>
          <p:cNvPr id="91" name="Google Shape;91;p14"/>
          <p:cNvSpPr/>
          <p:nvPr/>
        </p:nvSpPr>
        <p:spPr>
          <a:xfrm>
            <a:off x="1006350" y="1298625"/>
            <a:ext cx="10179300" cy="9144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100" i="0" u="none" strike="noStrike" cap="none">
                <a:solidFill>
                  <a:srgbClr val="FFFFFF"/>
                </a:solidFill>
                <a:latin typeface="EB Garamond"/>
                <a:ea typeface="EB Garamond"/>
                <a:cs typeface="EB Garamond"/>
                <a:sym typeface="EB Garamond"/>
              </a:rPr>
              <a:t>Buffalo IT Consulting Project Team:</a:t>
            </a:r>
            <a:endParaRPr sz="5100" i="0" u="none" strike="noStrike" cap="none">
              <a:solidFill>
                <a:schemeClr val="lt1"/>
              </a:solidFill>
              <a:latin typeface="EB Garamond"/>
              <a:ea typeface="EB Garamond"/>
              <a:cs typeface="EB Garamond"/>
              <a:sym typeface="EB Garamond"/>
            </a:endParaRPr>
          </a:p>
        </p:txBody>
      </p:sp>
      <p:graphicFrame>
        <p:nvGraphicFramePr>
          <p:cNvPr id="92" name="Google Shape;92;p14"/>
          <p:cNvGraphicFramePr/>
          <p:nvPr/>
        </p:nvGraphicFramePr>
        <p:xfrm>
          <a:off x="747250" y="3281963"/>
          <a:ext cx="3000000" cy="3000000"/>
        </p:xfrm>
        <a:graphic>
          <a:graphicData uri="http://schemas.openxmlformats.org/drawingml/2006/table">
            <a:tbl>
              <a:tblPr>
                <a:noFill/>
                <a:tableStyleId>{4FC87A7B-A1B7-444F-9B76-E699524D092B}</a:tableStyleId>
              </a:tblPr>
              <a:tblGrid>
                <a:gridCol w="5363725">
                  <a:extLst>
                    <a:ext uri="{9D8B030D-6E8A-4147-A177-3AD203B41FA5}">
                      <a16:colId xmlns:a16="http://schemas.microsoft.com/office/drawing/2014/main" val="20000"/>
                    </a:ext>
                  </a:extLst>
                </a:gridCol>
                <a:gridCol w="5333775">
                  <a:extLst>
                    <a:ext uri="{9D8B030D-6E8A-4147-A177-3AD203B41FA5}">
                      <a16:colId xmlns:a16="http://schemas.microsoft.com/office/drawing/2014/main" val="20001"/>
                    </a:ext>
                  </a:extLst>
                </a:gridCol>
              </a:tblGrid>
              <a:tr h="390600">
                <a:tc>
                  <a:txBody>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FFFFF"/>
                          </a:solidFill>
                          <a:latin typeface="EB Garamond"/>
                          <a:ea typeface="EB Garamond"/>
                          <a:cs typeface="EB Garamond"/>
                          <a:sym typeface="EB Garamond"/>
                        </a:rPr>
                        <a:t>Ava Hintz</a:t>
                      </a:r>
                      <a:endParaRPr sz="2200">
                        <a:solidFill>
                          <a:srgbClr val="FFFFFF"/>
                        </a:solidFill>
                      </a:endParaRPr>
                    </a:p>
                  </a:txBody>
                  <a:tcPr marL="91425" marR="91425" marT="91425" marB="91425" anchor="ctr"/>
                </a:tc>
                <a:tc>
                  <a:txBody>
                    <a:bodyPr/>
                    <a:lstStyle/>
                    <a:p>
                      <a:pPr marL="0" lvl="0" indent="0" algn="ctr" rtl="0">
                        <a:lnSpc>
                          <a:spcPct val="115000"/>
                        </a:lnSpc>
                        <a:spcBef>
                          <a:spcPts val="0"/>
                        </a:spcBef>
                        <a:spcAft>
                          <a:spcPts val="0"/>
                        </a:spcAft>
                        <a:buNone/>
                      </a:pPr>
                      <a:r>
                        <a:rPr lang="en-US" sz="2200">
                          <a:solidFill>
                            <a:srgbClr val="FFFFFF"/>
                          </a:solidFill>
                          <a:latin typeface="EB Garamond"/>
                          <a:ea typeface="EB Garamond"/>
                          <a:cs typeface="EB Garamond"/>
                          <a:sym typeface="EB Garamond"/>
                        </a:rPr>
                        <a:t>Vikki Hirschey</a:t>
                      </a:r>
                      <a:endParaRPr sz="2200"/>
                    </a:p>
                  </a:txBody>
                  <a:tcPr marL="91425" marR="91425" marT="91425" marB="91425" anchor="ctr"/>
                </a:tc>
                <a:extLst>
                  <a:ext uri="{0D108BD9-81ED-4DB2-BD59-A6C34878D82A}">
                    <a16:rowId xmlns:a16="http://schemas.microsoft.com/office/drawing/2014/main" val="10000"/>
                  </a:ext>
                </a:extLst>
              </a:tr>
              <a:tr h="485975">
                <a:tc>
                  <a:txBody>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FFFFF"/>
                          </a:solidFill>
                          <a:latin typeface="EB Garamond"/>
                          <a:ea typeface="EB Garamond"/>
                          <a:cs typeface="EB Garamond"/>
                          <a:sym typeface="EB Garamond"/>
                        </a:rPr>
                        <a:t>Joseph Idowu</a:t>
                      </a:r>
                      <a:endParaRPr sz="2200">
                        <a:solidFill>
                          <a:srgbClr val="FFFFFF"/>
                        </a:solidFill>
                      </a:endParaRPr>
                    </a:p>
                  </a:txBody>
                  <a:tcPr marL="91425" marR="91425" marT="91425" marB="91425" anchor="ctr"/>
                </a:tc>
                <a:tc>
                  <a:txBody>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FFFFF"/>
                          </a:solidFill>
                          <a:latin typeface="EB Garamond"/>
                          <a:ea typeface="EB Garamond"/>
                          <a:cs typeface="EB Garamond"/>
                          <a:sym typeface="EB Garamond"/>
                        </a:rPr>
                        <a:t>Todd Nelson</a:t>
                      </a:r>
                      <a:endParaRPr sz="2200"/>
                    </a:p>
                  </a:txBody>
                  <a:tcPr marL="91425" marR="91425" marT="91425" marB="91425" anchor="ctr"/>
                </a:tc>
                <a:extLst>
                  <a:ext uri="{0D108BD9-81ED-4DB2-BD59-A6C34878D82A}">
                    <a16:rowId xmlns:a16="http://schemas.microsoft.com/office/drawing/2014/main" val="10001"/>
                  </a:ext>
                </a:extLst>
              </a:tr>
              <a:tr h="271025">
                <a:tc>
                  <a:txBody>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FFFFF"/>
                          </a:solidFill>
                          <a:latin typeface="EB Garamond"/>
                          <a:ea typeface="EB Garamond"/>
                          <a:cs typeface="EB Garamond"/>
                          <a:sym typeface="EB Garamond"/>
                        </a:rPr>
                        <a:t>Jordan Piershalski</a:t>
                      </a:r>
                      <a:endParaRPr sz="2200"/>
                    </a:p>
                  </a:txBody>
                  <a:tcPr marL="91425" marR="91425" marT="91425" marB="91425" anchor="ctr"/>
                </a:tc>
                <a:tc>
                  <a:txBody>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FFFFF"/>
                          </a:solidFill>
                          <a:latin typeface="EB Garamond"/>
                          <a:ea typeface="EB Garamond"/>
                          <a:cs typeface="EB Garamond"/>
                          <a:sym typeface="EB Garamond"/>
                        </a:rPr>
                        <a:t>Vladyslav Varian</a:t>
                      </a:r>
                      <a:endParaRPr sz="2200">
                        <a:solidFill>
                          <a:srgbClr val="FFFFFF"/>
                        </a:solidFill>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2092800" y="705300"/>
            <a:ext cx="8006400" cy="1031700"/>
          </a:xfrm>
          <a:prstGeom prst="rect">
            <a:avLst/>
          </a:prstGeom>
          <a:gradFill>
            <a:gsLst>
              <a:gs pos="0">
                <a:srgbClr val="1077D2"/>
              </a:gs>
              <a:gs pos="100000">
                <a:srgbClr val="093153"/>
              </a:gs>
            </a:gsLst>
            <a:path path="circle">
              <a:fillToRect l="50000" t="50000" r="50000" b="50000"/>
            </a:path>
            <a:tileRect/>
          </a:gradFill>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5100">
                <a:latin typeface="EB Garamond"/>
                <a:ea typeface="EB Garamond"/>
                <a:cs typeface="EB Garamond"/>
                <a:sym typeface="EB Garamond"/>
              </a:rPr>
              <a:t>About Buffalo IT Consulting</a:t>
            </a:r>
            <a:endParaRPr/>
          </a:p>
        </p:txBody>
      </p:sp>
      <p:sp>
        <p:nvSpPr>
          <p:cNvPr id="98" name="Google Shape;98;p15"/>
          <p:cNvSpPr txBox="1">
            <a:spLocks noGrp="1"/>
          </p:cNvSpPr>
          <p:nvPr>
            <p:ph type="body" idx="1"/>
          </p:nvPr>
        </p:nvSpPr>
        <p:spPr>
          <a:xfrm>
            <a:off x="831850" y="2259900"/>
            <a:ext cx="10515600" cy="3728100"/>
          </a:xfrm>
          <a:prstGeom prst="rect">
            <a:avLst/>
          </a:prstGeom>
          <a:solidFill>
            <a:srgbClr val="0C1D2D"/>
          </a:solidFill>
        </p:spPr>
        <p:txBody>
          <a:bodyPr spcFirstLastPara="1" wrap="square" lIns="91425" tIns="228600" rIns="91425" bIns="91425" anchor="t" anchorCtr="0">
            <a:normAutofit/>
          </a:bodyPr>
          <a:lstStyle/>
          <a:p>
            <a:pPr marL="0" lvl="0" indent="0" algn="l" rtl="0">
              <a:lnSpc>
                <a:spcPct val="100000"/>
              </a:lnSpc>
              <a:spcBef>
                <a:spcPts val="0"/>
              </a:spcBef>
              <a:spcAft>
                <a:spcPts val="0"/>
              </a:spcAft>
              <a:buNone/>
            </a:pPr>
            <a:r>
              <a:rPr lang="en-US" sz="2100">
                <a:latin typeface="EB Garamond"/>
                <a:ea typeface="EB Garamond"/>
                <a:cs typeface="EB Garamond"/>
                <a:sym typeface="EB Garamond"/>
              </a:rPr>
              <a:t>A leading innovator in the realm of Information Technology. We specialize in crafting cutting-edge database systems that redefine the way companies manage their data assets. Our tailored solutions are meticulously designed to empower businesses with scalable, secure, and high-performance databases.</a:t>
            </a:r>
            <a:endParaRPr sz="2100">
              <a:latin typeface="EB Garamond"/>
              <a:ea typeface="EB Garamond"/>
              <a:cs typeface="EB Garamond"/>
              <a:sym typeface="EB Garamond"/>
            </a:endParaRPr>
          </a:p>
          <a:p>
            <a:pPr marL="0" lvl="0" indent="0" algn="l" rtl="0">
              <a:lnSpc>
                <a:spcPct val="100000"/>
              </a:lnSpc>
              <a:spcBef>
                <a:spcPts val="0"/>
              </a:spcBef>
              <a:spcAft>
                <a:spcPts val="0"/>
              </a:spcAft>
              <a:buClr>
                <a:schemeClr val="dk1"/>
              </a:buClr>
              <a:buSzPts val="1100"/>
              <a:buFont typeface="Arial"/>
              <a:buNone/>
            </a:pPr>
            <a:endParaRPr sz="2100">
              <a:latin typeface="EB Garamond"/>
              <a:ea typeface="EB Garamond"/>
              <a:cs typeface="EB Garamond"/>
              <a:sym typeface="EB Garamond"/>
            </a:endParaRPr>
          </a:p>
          <a:p>
            <a:pPr marL="0" lvl="0" indent="0" algn="l" rtl="0">
              <a:lnSpc>
                <a:spcPct val="100000"/>
              </a:lnSpc>
              <a:spcBef>
                <a:spcPts val="0"/>
              </a:spcBef>
              <a:spcAft>
                <a:spcPts val="0"/>
              </a:spcAft>
              <a:buNone/>
            </a:pPr>
            <a:r>
              <a:rPr lang="en-US" sz="2100">
                <a:latin typeface="EB Garamond"/>
                <a:ea typeface="EB Garamond"/>
                <a:cs typeface="EB Garamond"/>
                <a:sym typeface="EB Garamond"/>
              </a:rPr>
              <a:t>Our team of seasoned IT professionals excels in creating customized database systems tailored to meet the unique needs of each client. From small businesses to large enterprises, we provide comprehensive solutions that streamline data storage, retrieval, and management processes. </a:t>
            </a:r>
            <a:endParaRPr sz="2100">
              <a:latin typeface="EB Garamond"/>
              <a:ea typeface="EB Garamond"/>
              <a:cs typeface="EB Garamond"/>
              <a:sym typeface="EB Garamond"/>
            </a:endParaRPr>
          </a:p>
          <a:p>
            <a:pPr marL="0" lvl="0" indent="0" algn="l" rtl="0">
              <a:lnSpc>
                <a:spcPct val="100000"/>
              </a:lnSpc>
              <a:spcBef>
                <a:spcPts val="0"/>
              </a:spcBef>
              <a:spcAft>
                <a:spcPts val="0"/>
              </a:spcAft>
              <a:buNone/>
            </a:pPr>
            <a:endParaRPr sz="2100">
              <a:latin typeface="EB Garamond"/>
              <a:ea typeface="EB Garamond"/>
              <a:cs typeface="EB Garamond"/>
              <a:sym typeface="EB Garamond"/>
            </a:endParaRPr>
          </a:p>
          <a:p>
            <a:pPr marL="0" lvl="0" indent="0" algn="l" rtl="0">
              <a:lnSpc>
                <a:spcPct val="100000"/>
              </a:lnSpc>
              <a:spcBef>
                <a:spcPts val="0"/>
              </a:spcBef>
              <a:spcAft>
                <a:spcPts val="0"/>
              </a:spcAft>
              <a:buNone/>
            </a:pPr>
            <a:r>
              <a:rPr lang="en-US" sz="2100">
                <a:latin typeface="EB Garamond"/>
                <a:ea typeface="EB Garamond"/>
                <a:cs typeface="EB Garamond"/>
                <a:sym typeface="EB Garamond"/>
              </a:rPr>
              <a:t>Our Primary solutions emphasize scalability, security, optimizing performance, user-friendly interfaces, customization, compliance, and ensuring reliability.</a:t>
            </a:r>
            <a:endParaRPr sz="21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body" idx="1"/>
          </p:nvPr>
        </p:nvSpPr>
        <p:spPr>
          <a:xfrm>
            <a:off x="6659800" y="1885600"/>
            <a:ext cx="4469100" cy="4052100"/>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1000"/>
              </a:spcBef>
              <a:spcAft>
                <a:spcPts val="0"/>
              </a:spcAft>
              <a:buSzPts val="2100"/>
              <a:buFont typeface="EB Garamond"/>
              <a:buChar char="•"/>
            </a:pPr>
            <a:r>
              <a:rPr lang="en-US" sz="2100" b="1" i="0" u="sng">
                <a:latin typeface="EB Garamond"/>
                <a:ea typeface="EB Garamond"/>
                <a:cs typeface="EB Garamond"/>
                <a:sym typeface="EB Garamond"/>
              </a:rPr>
              <a:t>Jobs</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a:t>
            </a:r>
            <a:r>
              <a:rPr lang="en-US" sz="2100">
                <a:latin typeface="EB Garamond"/>
                <a:ea typeface="EB Garamond"/>
                <a:cs typeface="EB Garamond"/>
                <a:sym typeface="EB Garamond"/>
              </a:rPr>
              <a:t>Production Workers/Operator, Quality Control Inspectors, Machine Operators, Packaging Operators, Maintenance Technicians, Warehouse Workers, Food Scientists/Food Technologists, Quality Assurance Specialists, Logistics and Distribution Personnel, Sanitation Workers, Supervisors and Managers, Research and Development (R&amp;D) Specialists </a:t>
            </a:r>
            <a:endParaRPr sz="1800">
              <a:latin typeface="EB Garamond"/>
              <a:ea typeface="EB Garamond"/>
              <a:cs typeface="EB Garamond"/>
              <a:sym typeface="EB Garamond"/>
            </a:endParaRPr>
          </a:p>
        </p:txBody>
      </p:sp>
      <p:sp>
        <p:nvSpPr>
          <p:cNvPr id="104" name="Google Shape;104;p16"/>
          <p:cNvSpPr txBox="1">
            <a:spLocks noGrp="1"/>
          </p:cNvSpPr>
          <p:nvPr>
            <p:ph type="body" idx="2"/>
          </p:nvPr>
        </p:nvSpPr>
        <p:spPr>
          <a:xfrm>
            <a:off x="831850" y="1885600"/>
            <a:ext cx="5132100" cy="4577400"/>
          </a:xfrm>
          <a:prstGeom prst="rect">
            <a:avLst/>
          </a:prstGeom>
          <a:noFill/>
          <a:ln>
            <a:noFill/>
          </a:ln>
        </p:spPr>
        <p:txBody>
          <a:bodyPr spcFirstLastPara="1" wrap="square" lIns="91425" tIns="45700" rIns="91425" bIns="45700" anchor="t" anchorCtr="0">
            <a:noAutofit/>
          </a:bodyPr>
          <a:lstStyle/>
          <a:p>
            <a:pPr marL="457200" lvl="0" indent="-361950" algn="l" rtl="0">
              <a:lnSpc>
                <a:spcPct val="100000"/>
              </a:lnSpc>
              <a:spcBef>
                <a:spcPts val="0"/>
              </a:spcBef>
              <a:spcAft>
                <a:spcPts val="0"/>
              </a:spcAft>
              <a:buSzPts val="2100"/>
              <a:buFont typeface="EB Garamond"/>
              <a:buChar char="●"/>
            </a:pPr>
            <a:r>
              <a:rPr lang="en-US" sz="2100" b="1" i="0" u="sng">
                <a:latin typeface="EB Garamond"/>
                <a:ea typeface="EB Garamond"/>
                <a:cs typeface="EB Garamond"/>
                <a:sym typeface="EB Garamond"/>
              </a:rPr>
              <a:t>Company Name</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a:t>
            </a:r>
            <a:r>
              <a:rPr lang="en-US" sz="2100">
                <a:latin typeface="EB Garamond"/>
                <a:ea typeface="EB Garamond"/>
                <a:cs typeface="EB Garamond"/>
                <a:sym typeface="EB Garamond"/>
              </a:rPr>
              <a:t>Mornin Nosh Cereal Co.</a:t>
            </a:r>
            <a:endParaRPr sz="1900">
              <a:latin typeface="EB Garamond"/>
              <a:ea typeface="EB Garamond"/>
              <a:cs typeface="EB Garamond"/>
              <a:sym typeface="EB Garamond"/>
            </a:endParaRPr>
          </a:p>
          <a:p>
            <a:pPr marL="457200" lvl="0" indent="-361950" algn="l" rtl="0">
              <a:lnSpc>
                <a:spcPct val="100000"/>
              </a:lnSpc>
              <a:spcBef>
                <a:spcPts val="0"/>
              </a:spcBef>
              <a:spcAft>
                <a:spcPts val="0"/>
              </a:spcAft>
              <a:buSzPts val="2100"/>
              <a:buFont typeface="EB Garamond"/>
              <a:buChar char="●"/>
            </a:pPr>
            <a:r>
              <a:rPr lang="en-US" sz="2100" b="1" i="0" u="sng">
                <a:latin typeface="EB Garamond"/>
                <a:ea typeface="EB Garamond"/>
                <a:cs typeface="EB Garamond"/>
                <a:sym typeface="EB Garamond"/>
              </a:rPr>
              <a:t>Primary Users</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HR managers and HR generalists.</a:t>
            </a:r>
            <a:endParaRPr sz="1900">
              <a:latin typeface="EB Garamond"/>
              <a:ea typeface="EB Garamond"/>
              <a:cs typeface="EB Garamond"/>
              <a:sym typeface="EB Garamond"/>
            </a:endParaRPr>
          </a:p>
          <a:p>
            <a:pPr marL="457200" lvl="0" indent="-361950" algn="l" rtl="0">
              <a:lnSpc>
                <a:spcPct val="100000"/>
              </a:lnSpc>
              <a:spcBef>
                <a:spcPts val="0"/>
              </a:spcBef>
              <a:spcAft>
                <a:spcPts val="0"/>
              </a:spcAft>
              <a:buSzPts val="2100"/>
              <a:buFont typeface="EB Garamond"/>
              <a:buChar char="●"/>
            </a:pPr>
            <a:r>
              <a:rPr lang="en-US" sz="2100" b="1" i="0" u="sng">
                <a:latin typeface="EB Garamond"/>
                <a:ea typeface="EB Garamond"/>
                <a:cs typeface="EB Garamond"/>
                <a:sym typeface="EB Garamond"/>
              </a:rPr>
              <a:t>Stakeholders</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300 employees across five departments: </a:t>
            </a:r>
            <a:r>
              <a:rPr lang="en-US" sz="2100">
                <a:latin typeface="EB Garamond"/>
                <a:ea typeface="EB Garamond"/>
                <a:cs typeface="EB Garamond"/>
                <a:sym typeface="EB Garamond"/>
              </a:rPr>
              <a:t>Software Development, Systems Administration, Product Management, Quality Assurance, and IT Support.</a:t>
            </a:r>
            <a:endParaRPr sz="2100">
              <a:latin typeface="EB Garamond"/>
              <a:ea typeface="EB Garamond"/>
              <a:cs typeface="EB Garamond"/>
              <a:sym typeface="EB Garamond"/>
            </a:endParaRPr>
          </a:p>
          <a:p>
            <a:pPr marL="457200" lvl="0" indent="-361950" algn="l" rtl="0">
              <a:lnSpc>
                <a:spcPct val="100000"/>
              </a:lnSpc>
              <a:spcBef>
                <a:spcPts val="0"/>
              </a:spcBef>
              <a:spcAft>
                <a:spcPts val="0"/>
              </a:spcAft>
              <a:buSzPts val="2100"/>
              <a:buFont typeface="EB Garamond"/>
              <a:buChar char="●"/>
            </a:pPr>
            <a:r>
              <a:rPr lang="en-US" sz="2100" b="1" i="0" u="sng">
                <a:latin typeface="EB Garamond"/>
                <a:ea typeface="EB Garamond"/>
                <a:cs typeface="EB Garamond"/>
                <a:sym typeface="EB Garamond"/>
              </a:rPr>
              <a:t>Challenges</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Manual processing, errors, and delays.</a:t>
            </a:r>
            <a:endParaRPr sz="1900">
              <a:latin typeface="EB Garamond"/>
              <a:ea typeface="EB Garamond"/>
              <a:cs typeface="EB Garamond"/>
              <a:sym typeface="EB Garamond"/>
            </a:endParaRPr>
          </a:p>
          <a:p>
            <a:pPr marL="457200" lvl="0" indent="-361950" algn="l" rtl="0">
              <a:lnSpc>
                <a:spcPct val="100000"/>
              </a:lnSpc>
              <a:spcBef>
                <a:spcPts val="0"/>
              </a:spcBef>
              <a:spcAft>
                <a:spcPts val="0"/>
              </a:spcAft>
              <a:buSzPts val="2100"/>
              <a:buFont typeface="EB Garamond"/>
              <a:buChar char="●"/>
            </a:pPr>
            <a:r>
              <a:rPr lang="en-US" sz="2100" b="1" i="0" u="sng">
                <a:latin typeface="EB Garamond"/>
                <a:ea typeface="EB Garamond"/>
                <a:cs typeface="EB Garamond"/>
                <a:sym typeface="EB Garamond"/>
              </a:rPr>
              <a:t>Proposed Solution</a:t>
            </a:r>
            <a:r>
              <a:rPr lang="en-US" sz="2100" b="1" i="0">
                <a:latin typeface="EB Garamond"/>
                <a:ea typeface="EB Garamond"/>
                <a:cs typeface="EB Garamond"/>
                <a:sym typeface="EB Garamond"/>
              </a:rPr>
              <a:t>:</a:t>
            </a:r>
            <a:r>
              <a:rPr lang="en-US" sz="2100" i="0">
                <a:latin typeface="EB Garamond"/>
                <a:ea typeface="EB Garamond"/>
                <a:cs typeface="EB Garamond"/>
                <a:sym typeface="EB Garamond"/>
              </a:rPr>
              <a:t> </a:t>
            </a:r>
            <a:r>
              <a:rPr lang="en-US" sz="2100">
                <a:latin typeface="EB Garamond"/>
                <a:ea typeface="EB Garamond"/>
                <a:cs typeface="EB Garamond"/>
                <a:sym typeface="EB Garamond"/>
              </a:rPr>
              <a:t>An</a:t>
            </a:r>
            <a:r>
              <a:rPr lang="en-US" sz="2100" i="0">
                <a:latin typeface="EB Garamond"/>
                <a:ea typeface="EB Garamond"/>
                <a:cs typeface="EB Garamond"/>
                <a:sym typeface="EB Garamond"/>
              </a:rPr>
              <a:t> intuitive, secure, efficient</a:t>
            </a:r>
            <a:r>
              <a:rPr lang="en-US" sz="2100">
                <a:latin typeface="EB Garamond"/>
                <a:ea typeface="EB Garamond"/>
                <a:cs typeface="EB Garamond"/>
                <a:sym typeface="EB Garamond"/>
              </a:rPr>
              <a:t> </a:t>
            </a:r>
            <a:r>
              <a:rPr lang="en-US" sz="2100" i="0">
                <a:latin typeface="EB Garamond"/>
                <a:ea typeface="EB Garamond"/>
                <a:cs typeface="EB Garamond"/>
                <a:sym typeface="EB Garamond"/>
              </a:rPr>
              <a:t>and scalable </a:t>
            </a:r>
            <a:r>
              <a:rPr lang="en-US" sz="2100">
                <a:latin typeface="EB Garamond"/>
                <a:ea typeface="EB Garamond"/>
                <a:cs typeface="EB Garamond"/>
                <a:sym typeface="EB Garamond"/>
              </a:rPr>
              <a:t>HR database.</a:t>
            </a:r>
            <a:endParaRPr>
              <a:latin typeface="EB Garamond"/>
              <a:ea typeface="EB Garamond"/>
              <a:cs typeface="EB Garamond"/>
              <a:sym typeface="EB Garamond"/>
            </a:endParaRPr>
          </a:p>
        </p:txBody>
      </p:sp>
      <p:sp>
        <p:nvSpPr>
          <p:cNvPr id="105" name="Google Shape;105;p16"/>
          <p:cNvSpPr/>
          <p:nvPr/>
        </p:nvSpPr>
        <p:spPr>
          <a:xfrm>
            <a:off x="831850" y="768350"/>
            <a:ext cx="4983600" cy="8262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sz="4400" u="sng">
                <a:solidFill>
                  <a:schemeClr val="lt1"/>
                </a:solidFill>
                <a:latin typeface="EB Garamond"/>
                <a:ea typeface="EB Garamond"/>
                <a:cs typeface="EB Garamond"/>
                <a:sym typeface="EB Garamond"/>
              </a:rPr>
              <a:t>Narrative Description</a:t>
            </a:r>
            <a:endParaRPr sz="4400" u="sng">
              <a:solidFill>
                <a:schemeClr val="lt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791700" y="1684125"/>
            <a:ext cx="10608600" cy="4908600"/>
          </a:xfrm>
          <a:prstGeom prst="rect">
            <a:avLst/>
          </a:prstGeom>
          <a:solidFill>
            <a:srgbClr val="0C1D2D"/>
          </a:solidFill>
          <a:ln>
            <a:noFill/>
          </a:ln>
        </p:spPr>
        <p:txBody>
          <a:bodyPr spcFirstLastPara="1" wrap="square" lIns="91425" tIns="228600" rIns="91425" bIns="228600" anchor="t" anchorCtr="0">
            <a:normAutofit lnSpcReduction="10000"/>
          </a:bodyPr>
          <a:lstStyle/>
          <a:p>
            <a:pPr marL="457200" lvl="0" indent="-361950" algn="l" rtl="0">
              <a:lnSpc>
                <a:spcPct val="115000"/>
              </a:lnSpc>
              <a:spcBef>
                <a:spcPts val="0"/>
              </a:spcBef>
              <a:spcAft>
                <a:spcPts val="0"/>
              </a:spcAft>
              <a:buSzPts val="2100"/>
              <a:buFont typeface="EB Garamond"/>
              <a:buChar char="●"/>
            </a:pPr>
            <a:r>
              <a:rPr lang="en-US" sz="2100" u="sng">
                <a:latin typeface="EB Garamond"/>
                <a:ea typeface="EB Garamond"/>
                <a:cs typeface="EB Garamond"/>
                <a:sym typeface="EB Garamond"/>
              </a:rPr>
              <a:t>Performance Limitations</a:t>
            </a:r>
            <a:r>
              <a:rPr lang="en-US" sz="2100">
                <a:latin typeface="EB Garamond"/>
                <a:ea typeface="EB Garamond"/>
                <a:cs typeface="EB Garamond"/>
                <a:sym typeface="EB Garamond"/>
              </a:rPr>
              <a:t>: Inefficient query processing and indexing hinders the system's ability to handle a large volume of data.</a:t>
            </a:r>
            <a:endParaRPr sz="2100">
              <a:latin typeface="EB Garamond"/>
              <a:ea typeface="EB Garamond"/>
              <a:cs typeface="EB Garamond"/>
              <a:sym typeface="EB Garamond"/>
            </a:endParaRPr>
          </a:p>
          <a:p>
            <a:pPr marL="457200" lvl="0" indent="-361950" algn="l" rtl="0">
              <a:lnSpc>
                <a:spcPct val="115000"/>
              </a:lnSpc>
              <a:spcBef>
                <a:spcPts val="1000"/>
              </a:spcBef>
              <a:spcAft>
                <a:spcPts val="0"/>
              </a:spcAft>
              <a:buSzPts val="2100"/>
              <a:buFont typeface="EB Garamond"/>
              <a:buChar char="●"/>
            </a:pPr>
            <a:r>
              <a:rPr lang="en-US" sz="2100" i="0" u="sng">
                <a:solidFill>
                  <a:schemeClr val="lt1"/>
                </a:solidFill>
                <a:latin typeface="EB Garamond"/>
                <a:ea typeface="EB Garamond"/>
                <a:cs typeface="EB Garamond"/>
                <a:sym typeface="EB Garamond"/>
              </a:rPr>
              <a:t>Data Retrieval</a:t>
            </a:r>
            <a:r>
              <a:rPr lang="en-US" sz="2100" i="0">
                <a:solidFill>
                  <a:schemeClr val="lt1"/>
                </a:solidFill>
                <a:latin typeface="EB Garamond"/>
                <a:ea typeface="EB Garamond"/>
                <a:cs typeface="EB Garamond"/>
                <a:sym typeface="EB Garamond"/>
              </a:rPr>
              <a:t>: Inefficiency in altering or retrieving employee data</a:t>
            </a:r>
            <a:endParaRPr sz="2100">
              <a:latin typeface="EB Garamond"/>
              <a:ea typeface="EB Garamond"/>
              <a:cs typeface="EB Garamond"/>
              <a:sym typeface="EB Garamond"/>
            </a:endParaRPr>
          </a:p>
          <a:p>
            <a:pPr marL="457200" lvl="0" indent="-361950" algn="l" rtl="0">
              <a:lnSpc>
                <a:spcPct val="115000"/>
              </a:lnSpc>
              <a:spcBef>
                <a:spcPts val="1000"/>
              </a:spcBef>
              <a:spcAft>
                <a:spcPts val="0"/>
              </a:spcAft>
              <a:buSzPts val="2100"/>
              <a:buFont typeface="EB Garamond"/>
              <a:buChar char="●"/>
            </a:pPr>
            <a:r>
              <a:rPr lang="en-US" sz="2100" u="sng">
                <a:latin typeface="EB Garamond"/>
                <a:ea typeface="EB Garamond"/>
                <a:cs typeface="EB Garamond"/>
                <a:sym typeface="EB Garamond"/>
              </a:rPr>
              <a:t>Security Vulnerabilities</a:t>
            </a:r>
            <a:r>
              <a:rPr lang="en-US" sz="2100">
                <a:latin typeface="EB Garamond"/>
                <a:ea typeface="EB Garamond"/>
                <a:cs typeface="EB Garamond"/>
                <a:sym typeface="EB Garamond"/>
              </a:rPr>
              <a:t>: Lack of encryption and other security protocols could expose sensitive data to unauthorized access.</a:t>
            </a:r>
            <a:endParaRPr sz="2100">
              <a:latin typeface="EB Garamond"/>
              <a:ea typeface="EB Garamond"/>
              <a:cs typeface="EB Garamond"/>
              <a:sym typeface="EB Garamond"/>
            </a:endParaRPr>
          </a:p>
          <a:p>
            <a:pPr marL="457200" lvl="0" indent="-361950" algn="l" rtl="0">
              <a:lnSpc>
                <a:spcPct val="115000"/>
              </a:lnSpc>
              <a:spcBef>
                <a:spcPts val="1000"/>
              </a:spcBef>
              <a:spcAft>
                <a:spcPts val="0"/>
              </a:spcAft>
              <a:buSzPts val="2100"/>
              <a:buFont typeface="EB Garamond"/>
              <a:buChar char="●"/>
            </a:pPr>
            <a:r>
              <a:rPr lang="en-US" sz="2100" u="sng">
                <a:latin typeface="EB Garamond"/>
                <a:ea typeface="EB Garamond"/>
                <a:cs typeface="EB Garamond"/>
                <a:sym typeface="EB Garamond"/>
              </a:rPr>
              <a:t>Limited Scalability</a:t>
            </a:r>
            <a:r>
              <a:rPr lang="en-US" sz="2100">
                <a:latin typeface="EB Garamond"/>
                <a:ea typeface="EB Garamond"/>
                <a:cs typeface="EB Garamond"/>
                <a:sym typeface="EB Garamond"/>
              </a:rPr>
              <a:t>: Hinders the ability to adapt to business growth and changing data requirements.</a:t>
            </a:r>
            <a:endParaRPr sz="2100">
              <a:latin typeface="EB Garamond"/>
              <a:ea typeface="EB Garamond"/>
              <a:cs typeface="EB Garamond"/>
              <a:sym typeface="EB Garamond"/>
            </a:endParaRPr>
          </a:p>
          <a:p>
            <a:pPr marL="457200" lvl="0" indent="-361950" algn="l" rtl="0">
              <a:lnSpc>
                <a:spcPct val="115000"/>
              </a:lnSpc>
              <a:spcBef>
                <a:spcPts val="1000"/>
              </a:spcBef>
              <a:spcAft>
                <a:spcPts val="0"/>
              </a:spcAft>
              <a:buSzPts val="2100"/>
              <a:buFont typeface="EB Garamond"/>
              <a:buChar char="●"/>
            </a:pPr>
            <a:r>
              <a:rPr lang="en-US" sz="2100" u="sng">
                <a:latin typeface="EB Garamond"/>
                <a:ea typeface="EB Garamond"/>
                <a:cs typeface="EB Garamond"/>
                <a:sym typeface="EB Garamond"/>
              </a:rPr>
              <a:t>Compatibility Issues</a:t>
            </a:r>
            <a:r>
              <a:rPr lang="en-US" sz="2100">
                <a:latin typeface="EB Garamond"/>
                <a:ea typeface="EB Garamond"/>
                <a:cs typeface="EB Garamond"/>
                <a:sym typeface="EB Garamond"/>
              </a:rPr>
              <a:t>: The older system can impede on the adoption of new technologies and tools.</a:t>
            </a:r>
            <a:endParaRPr sz="2100">
              <a:latin typeface="EB Garamond"/>
              <a:ea typeface="EB Garamond"/>
              <a:cs typeface="EB Garamond"/>
              <a:sym typeface="EB Garamond"/>
            </a:endParaRPr>
          </a:p>
          <a:p>
            <a:pPr marL="457200" lvl="0" indent="-361950" algn="l" rtl="0">
              <a:lnSpc>
                <a:spcPct val="115000"/>
              </a:lnSpc>
              <a:spcBef>
                <a:spcPts val="1000"/>
              </a:spcBef>
              <a:spcAft>
                <a:spcPts val="1000"/>
              </a:spcAft>
              <a:buSzPts val="2100"/>
              <a:buFont typeface="EB Garamond"/>
              <a:buChar char="●"/>
            </a:pPr>
            <a:r>
              <a:rPr lang="en-US" sz="2100" u="sng">
                <a:latin typeface="EB Garamond"/>
                <a:ea typeface="EB Garamond"/>
                <a:cs typeface="EB Garamond"/>
                <a:sym typeface="EB Garamond"/>
              </a:rPr>
              <a:t>Increased Total Cost</a:t>
            </a:r>
            <a:r>
              <a:rPr lang="en-US" sz="2100">
                <a:latin typeface="EB Garamond"/>
                <a:ea typeface="EB Garamond"/>
                <a:cs typeface="EB Garamond"/>
                <a:sym typeface="EB Garamond"/>
              </a:rPr>
              <a:t>: Despite initial lower costs, the long-term expenses associated with maintaining and upgrading outdated systems can be higher than investing in modern, more efficient solutions.</a:t>
            </a:r>
            <a:endParaRPr sz="2100">
              <a:latin typeface="EB Garamond"/>
              <a:ea typeface="EB Garamond"/>
              <a:cs typeface="EB Garamond"/>
              <a:sym typeface="EB Garamond"/>
            </a:endParaRPr>
          </a:p>
        </p:txBody>
      </p:sp>
      <p:sp>
        <p:nvSpPr>
          <p:cNvPr id="111" name="Google Shape;111;p17"/>
          <p:cNvSpPr/>
          <p:nvPr/>
        </p:nvSpPr>
        <p:spPr>
          <a:xfrm>
            <a:off x="2912400" y="475025"/>
            <a:ext cx="6367200" cy="10188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i="0" u="sng" strike="noStrike" cap="none">
                <a:solidFill>
                  <a:schemeClr val="lt1"/>
                </a:solidFill>
                <a:latin typeface="EB Garamond"/>
                <a:ea typeface="EB Garamond"/>
                <a:cs typeface="EB Garamond"/>
                <a:sym typeface="EB Garamond"/>
              </a:rPr>
              <a:t>Current System Challenges</a:t>
            </a:r>
            <a:endParaRPr sz="4400" i="0" u="sng" strike="noStrike" cap="none">
              <a:solidFill>
                <a:schemeClr val="lt1"/>
              </a:solidFill>
              <a:latin typeface="EB Garamond"/>
              <a:ea typeface="EB Garamond"/>
              <a:cs typeface="EB Garamond"/>
              <a:sym typeface="EB Garamond"/>
            </a:endParaRPr>
          </a:p>
        </p:txBody>
      </p:sp>
      <p:sp>
        <p:nvSpPr>
          <p:cNvPr id="112" name="Google Shape;112;p17"/>
          <p:cNvSpPr txBox="1"/>
          <p:nvPr/>
        </p:nvSpPr>
        <p:spPr>
          <a:xfrm>
            <a:off x="0" y="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manual processing, errors, and delays have become bottlenecks in their HR processes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3125250" y="724225"/>
            <a:ext cx="5941500" cy="10464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Garamond"/>
              <a:buNone/>
            </a:pPr>
            <a:r>
              <a:rPr lang="en-US" i="0" u="sng">
                <a:latin typeface="EB Garamond"/>
                <a:ea typeface="EB Garamond"/>
                <a:cs typeface="EB Garamond"/>
                <a:sym typeface="EB Garamond"/>
              </a:rPr>
              <a:t>Proposed System Features</a:t>
            </a:r>
            <a:endParaRPr>
              <a:latin typeface="EB Garamond"/>
              <a:ea typeface="EB Garamond"/>
              <a:cs typeface="EB Garamond"/>
              <a:sym typeface="EB Garamond"/>
            </a:endParaRPr>
          </a:p>
        </p:txBody>
      </p:sp>
      <p:sp>
        <p:nvSpPr>
          <p:cNvPr id="118" name="Google Shape;118;p18"/>
          <p:cNvSpPr txBox="1">
            <a:spLocks noGrp="1"/>
          </p:cNvSpPr>
          <p:nvPr>
            <p:ph type="body" idx="1"/>
          </p:nvPr>
        </p:nvSpPr>
        <p:spPr>
          <a:xfrm>
            <a:off x="838200" y="2378018"/>
            <a:ext cx="10515600" cy="3885300"/>
          </a:xfrm>
          <a:prstGeom prst="rect">
            <a:avLst/>
          </a:prstGeom>
          <a:noFill/>
          <a:ln>
            <a:noFill/>
          </a:ln>
        </p:spPr>
        <p:txBody>
          <a:bodyPr spcFirstLastPara="1" wrap="square" lIns="0" tIns="45700" rIns="91425" bIns="45700" anchor="t" anchorCtr="0">
            <a:normAutofit/>
          </a:bodyPr>
          <a:lstStyle/>
          <a:p>
            <a:pPr marL="457200" lvl="0" indent="-342900" algn="l" rtl="0">
              <a:lnSpc>
                <a:spcPct val="90000"/>
              </a:lnSpc>
              <a:spcBef>
                <a:spcPts val="0"/>
              </a:spcBef>
              <a:spcAft>
                <a:spcPts val="0"/>
              </a:spcAft>
              <a:buSzPts val="1800"/>
              <a:buFont typeface="EB Garamond"/>
              <a:buChar char="•"/>
            </a:pPr>
            <a:r>
              <a:rPr lang="en-US" i="0">
                <a:latin typeface="EB Garamond"/>
                <a:ea typeface="EB Garamond"/>
                <a:cs typeface="EB Garamond"/>
                <a:sym typeface="EB Garamond"/>
              </a:rPr>
              <a:t>Centralized System: Alleviate bottlenecks</a:t>
            </a:r>
            <a:endParaRPr>
              <a:latin typeface="EB Garamond"/>
              <a:ea typeface="EB Garamond"/>
              <a:cs typeface="EB Garamond"/>
              <a:sym typeface="EB Garamond"/>
            </a:endParaRPr>
          </a:p>
          <a:p>
            <a:pPr marL="457200" lvl="0" indent="-342900" algn="l" rtl="0">
              <a:lnSpc>
                <a:spcPct val="90000"/>
              </a:lnSpc>
              <a:spcBef>
                <a:spcPts val="1000"/>
              </a:spcBef>
              <a:spcAft>
                <a:spcPts val="0"/>
              </a:spcAft>
              <a:buSzPts val="1800"/>
              <a:buFont typeface="EB Garamond"/>
              <a:buChar char="•"/>
            </a:pPr>
            <a:r>
              <a:rPr lang="en-US" i="0">
                <a:latin typeface="EB Garamond"/>
                <a:ea typeface="EB Garamond"/>
                <a:cs typeface="EB Garamond"/>
                <a:sym typeface="EB Garamond"/>
              </a:rPr>
              <a:t>Secure and Efficient: Reduce manual processing, minimize errors</a:t>
            </a:r>
            <a:endParaRPr>
              <a:latin typeface="EB Garamond"/>
              <a:ea typeface="EB Garamond"/>
              <a:cs typeface="EB Garamond"/>
              <a:sym typeface="EB Garamond"/>
            </a:endParaRPr>
          </a:p>
          <a:p>
            <a:pPr marL="457200" lvl="0" indent="-342900" algn="l" rtl="0">
              <a:lnSpc>
                <a:spcPct val="90000"/>
              </a:lnSpc>
              <a:spcBef>
                <a:spcPts val="1000"/>
              </a:spcBef>
              <a:spcAft>
                <a:spcPts val="0"/>
              </a:spcAft>
              <a:buSzPts val="1800"/>
              <a:buFont typeface="EB Garamond"/>
              <a:buChar char="•"/>
            </a:pPr>
            <a:r>
              <a:rPr lang="en-US" i="0">
                <a:latin typeface="EB Garamond"/>
                <a:ea typeface="EB Garamond"/>
                <a:cs typeface="EB Garamond"/>
                <a:sym typeface="EB Garamond"/>
              </a:rPr>
              <a:t>Digital Storage: Introduce digitally stored performance reviews</a:t>
            </a:r>
            <a:endParaRPr>
              <a:latin typeface="EB Garamond"/>
              <a:ea typeface="EB Garamond"/>
              <a:cs typeface="EB Garamond"/>
              <a:sym typeface="EB Garamond"/>
            </a:endParaRPr>
          </a:p>
          <a:p>
            <a:pPr marL="457200" lvl="0" indent="-342900" algn="l" rtl="0">
              <a:lnSpc>
                <a:spcPct val="90000"/>
              </a:lnSpc>
              <a:spcBef>
                <a:spcPts val="1000"/>
              </a:spcBef>
              <a:spcAft>
                <a:spcPts val="0"/>
              </a:spcAft>
              <a:buSzPts val="1800"/>
              <a:buFont typeface="EB Garamond"/>
              <a:buChar char="•"/>
            </a:pPr>
            <a:r>
              <a:rPr lang="en-US" i="0">
                <a:latin typeface="EB Garamond"/>
                <a:ea typeface="EB Garamond"/>
                <a:cs typeface="EB Garamond"/>
                <a:sym typeface="EB Garamond"/>
              </a:rPr>
              <a:t>Integration: Seamless integration with existing database infrastructure</a:t>
            </a:r>
            <a:endParaRPr i="0">
              <a:latin typeface="EB Garamond"/>
              <a:ea typeface="EB Garamond"/>
              <a:cs typeface="EB Garamond"/>
              <a:sym typeface="EB Garamond"/>
            </a:endParaRPr>
          </a:p>
          <a:p>
            <a:pPr marL="457200" lvl="0" indent="-342900" algn="l" rtl="0">
              <a:spcBef>
                <a:spcPts val="1000"/>
              </a:spcBef>
              <a:spcAft>
                <a:spcPts val="0"/>
              </a:spcAft>
              <a:buSzPts val="1800"/>
              <a:buFont typeface="EB Garamond"/>
              <a:buChar char="•"/>
            </a:pPr>
            <a:r>
              <a:rPr lang="en-US">
                <a:latin typeface="EB Garamond"/>
                <a:ea typeface="EB Garamond"/>
                <a:cs typeface="EB Garamond"/>
                <a:sym typeface="EB Garamond"/>
              </a:rPr>
              <a:t>Enhance human resources management capabilities</a:t>
            </a:r>
            <a:endParaRPr>
              <a:latin typeface="EB Garamond"/>
              <a:ea typeface="EB Garamond"/>
              <a:cs typeface="EB Garamond"/>
              <a:sym typeface="EB Garamond"/>
            </a:endParaRPr>
          </a:p>
          <a:p>
            <a:pPr marL="457200" lvl="0" indent="-342900" algn="l" rtl="0">
              <a:spcBef>
                <a:spcPts val="1000"/>
              </a:spcBef>
              <a:spcAft>
                <a:spcPts val="1000"/>
              </a:spcAft>
              <a:buSzPts val="1800"/>
              <a:buFont typeface="EB Garamond"/>
              <a:buChar char="•"/>
            </a:pPr>
            <a:r>
              <a:rPr lang="en-US">
                <a:latin typeface="EB Garamond"/>
                <a:ea typeface="EB Garamond"/>
                <a:cs typeface="EB Garamond"/>
                <a:sym typeface="EB Garamond"/>
              </a:rPr>
              <a:t>Offers a combination of operational efficiency and legal compliance.</a:t>
            </a:r>
            <a:endParaRPr>
              <a:latin typeface="EB Garamond"/>
              <a:ea typeface="EB Garamond"/>
              <a:cs typeface="EB Garamond"/>
              <a:sym typeface="EB Garamond"/>
            </a:endParaRPr>
          </a:p>
        </p:txBody>
      </p:sp>
      <p:sp>
        <p:nvSpPr>
          <p:cNvPr id="119" name="Google Shape;119;p18"/>
          <p:cNvSpPr txBox="1"/>
          <p:nvPr/>
        </p:nvSpPr>
        <p:spPr>
          <a:xfrm>
            <a:off x="10795750" y="4088000"/>
            <a:ext cx="142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19"/>
          <p:cNvPicPr preferRelativeResize="0"/>
          <p:nvPr/>
        </p:nvPicPr>
        <p:blipFill>
          <a:blip r:embed="rId4">
            <a:alphaModFix/>
          </a:blip>
          <a:stretch>
            <a:fillRect/>
          </a:stretch>
        </p:blipFill>
        <p:spPr>
          <a:xfrm>
            <a:off x="3000150" y="152400"/>
            <a:ext cx="6191698" cy="6553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928300" y="751200"/>
            <a:ext cx="2745900" cy="8847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Garamond"/>
              <a:buNone/>
            </a:pPr>
            <a:r>
              <a:rPr lang="en-US" sz="4400" u="sng">
                <a:latin typeface="EB Garamond"/>
                <a:ea typeface="EB Garamond"/>
                <a:cs typeface="EB Garamond"/>
                <a:sym typeface="EB Garamond"/>
              </a:rPr>
              <a:t>Entities:</a:t>
            </a:r>
            <a:endParaRPr>
              <a:latin typeface="EB Garamond"/>
              <a:ea typeface="EB Garamond"/>
              <a:cs typeface="EB Garamond"/>
              <a:sym typeface="EB Garamond"/>
            </a:endParaRPr>
          </a:p>
        </p:txBody>
      </p:sp>
      <p:sp>
        <p:nvSpPr>
          <p:cNvPr id="130" name="Google Shape;130;p20"/>
          <p:cNvSpPr txBox="1"/>
          <p:nvPr/>
        </p:nvSpPr>
        <p:spPr>
          <a:xfrm>
            <a:off x="648353" y="2151204"/>
            <a:ext cx="5305800" cy="4463700"/>
          </a:xfrm>
          <a:prstGeom prst="rect">
            <a:avLst/>
          </a:prstGeom>
          <a:noFill/>
          <a:ln>
            <a:noFill/>
          </a:ln>
        </p:spPr>
        <p:txBody>
          <a:bodyPr spcFirstLastPara="1" wrap="square" lIns="91425" tIns="45700" rIns="91425" bIns="45700" anchor="t" anchorCtr="0">
            <a:spAutoFit/>
          </a:bodyPr>
          <a:lstStyle/>
          <a:p>
            <a:pPr marL="457200" marR="0" lvl="0" indent="-361950" algn="l" rtl="0">
              <a:spcBef>
                <a:spcPts val="1000"/>
              </a:spcBef>
              <a:spcAft>
                <a:spcPts val="0"/>
              </a:spcAft>
              <a:buClr>
                <a:schemeClr val="lt1"/>
              </a:buClr>
              <a:buSzPts val="2100"/>
              <a:buFont typeface="EB Garamond"/>
              <a:buAutoNum type="arabicPeriod"/>
            </a:pPr>
            <a:r>
              <a:rPr lang="en-US" sz="2100" i="0" u="none" strike="noStrike" cap="none">
                <a:solidFill>
                  <a:schemeClr val="lt1"/>
                </a:solidFill>
                <a:latin typeface="EB Garamond"/>
                <a:ea typeface="EB Garamond"/>
                <a:cs typeface="EB Garamond"/>
                <a:sym typeface="EB Garamond"/>
              </a:rPr>
              <a:t>Employees</a:t>
            </a:r>
            <a:endParaRPr sz="2100">
              <a:latin typeface="EB Garamond"/>
              <a:ea typeface="EB Garamond"/>
              <a:cs typeface="EB Garamond"/>
              <a:sym typeface="EB Garamond"/>
            </a:endParaRPr>
          </a:p>
          <a:p>
            <a:pPr marL="742950" marR="0" lvl="0" indent="-34925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This table stores basic information about each employee.</a:t>
            </a:r>
            <a:endParaRPr sz="1900">
              <a:solidFill>
                <a:schemeClr val="lt1"/>
              </a:solidFill>
              <a:latin typeface="EB Garamond"/>
              <a:ea typeface="EB Garamond"/>
              <a:cs typeface="EB Garamond"/>
              <a:sym typeface="EB Garamond"/>
            </a:endParaRPr>
          </a:p>
          <a:p>
            <a:pPr marL="742950" marR="0" lvl="0" indent="-349250" algn="l" rtl="0">
              <a:spcBef>
                <a:spcPts val="1000"/>
              </a:spcBef>
              <a:spcAft>
                <a:spcPts val="0"/>
              </a:spcAft>
              <a:buClr>
                <a:schemeClr val="lt1"/>
              </a:buClr>
              <a:buSzPts val="1900"/>
              <a:buFont typeface="EB Garamond"/>
              <a:buChar char="●"/>
            </a:pPr>
            <a:r>
              <a:rPr lang="en-US" sz="1900" i="0" u="none" strike="noStrike" cap="none">
                <a:solidFill>
                  <a:schemeClr val="lt1"/>
                </a:solidFill>
                <a:latin typeface="EB Garamond"/>
                <a:ea typeface="EB Garamond"/>
                <a:cs typeface="EB Garamond"/>
                <a:sym typeface="EB Garamond"/>
              </a:rPr>
              <a:t>EmployeeID (PK), FirstName, LastName, DateOfBirth, DateOfJoining, PositionID (FK), DepartmentID (FK), Email</a:t>
            </a:r>
            <a:endParaRPr sz="1900">
              <a:latin typeface="EB Garamond"/>
              <a:ea typeface="EB Garamond"/>
              <a:cs typeface="EB Garamond"/>
              <a:sym typeface="EB Garamond"/>
            </a:endParaRPr>
          </a:p>
          <a:p>
            <a:pPr marL="457200" marR="0" lvl="0" indent="-361950" algn="l" rtl="0">
              <a:spcBef>
                <a:spcPts val="1000"/>
              </a:spcBef>
              <a:spcAft>
                <a:spcPts val="0"/>
              </a:spcAft>
              <a:buClr>
                <a:schemeClr val="lt1"/>
              </a:buClr>
              <a:buSzPts val="2100"/>
              <a:buFont typeface="EB Garamond"/>
              <a:buAutoNum type="arabicPeriod"/>
            </a:pPr>
            <a:r>
              <a:rPr lang="en-US" sz="2100" i="0" u="none" strike="noStrike" cap="none">
                <a:solidFill>
                  <a:schemeClr val="lt1"/>
                </a:solidFill>
                <a:latin typeface="EB Garamond"/>
                <a:ea typeface="EB Garamond"/>
                <a:cs typeface="EB Garamond"/>
                <a:sym typeface="EB Garamond"/>
              </a:rPr>
              <a:t>Department</a:t>
            </a:r>
            <a:endParaRPr sz="2100">
              <a:latin typeface="EB Garamond"/>
              <a:ea typeface="EB Garamond"/>
              <a:cs typeface="EB Garamond"/>
              <a:sym typeface="EB Garamond"/>
            </a:endParaRPr>
          </a:p>
          <a:p>
            <a:pPr marL="742950" marR="0" lvl="1" indent="-34925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This table describes the various departments within the company.</a:t>
            </a:r>
            <a:endParaRPr sz="1900">
              <a:solidFill>
                <a:schemeClr val="lt1"/>
              </a:solidFill>
              <a:latin typeface="EB Garamond"/>
              <a:ea typeface="EB Garamond"/>
              <a:cs typeface="EB Garamond"/>
              <a:sym typeface="EB Garamond"/>
            </a:endParaRPr>
          </a:p>
          <a:p>
            <a:pPr marL="742950" marR="0" lvl="1" indent="-349250" algn="l" rtl="0">
              <a:spcBef>
                <a:spcPts val="1000"/>
              </a:spcBef>
              <a:spcAft>
                <a:spcPts val="0"/>
              </a:spcAft>
              <a:buClr>
                <a:schemeClr val="lt1"/>
              </a:buClr>
              <a:buSzPts val="1900"/>
              <a:buFont typeface="EB Garamond"/>
              <a:buChar char="●"/>
            </a:pPr>
            <a:r>
              <a:rPr lang="en-US" sz="1900" i="0" u="none" strike="noStrike" cap="none">
                <a:solidFill>
                  <a:schemeClr val="lt1"/>
                </a:solidFill>
                <a:latin typeface="EB Garamond"/>
                <a:ea typeface="EB Garamond"/>
                <a:cs typeface="EB Garamond"/>
                <a:sym typeface="EB Garamond"/>
              </a:rPr>
              <a:t>DepartmentID (PK), DepartmentName, ManagerID (FK)</a:t>
            </a:r>
            <a:endParaRPr sz="1900">
              <a:latin typeface="EB Garamond"/>
              <a:ea typeface="EB Garamond"/>
              <a:cs typeface="EB Garamond"/>
              <a:sym typeface="EB Garamond"/>
            </a:endParaRPr>
          </a:p>
          <a:p>
            <a:pPr marL="0" marR="0" lvl="0" indent="0" algn="l" rtl="0">
              <a:spcBef>
                <a:spcPts val="1000"/>
              </a:spcBef>
              <a:spcAft>
                <a:spcPts val="0"/>
              </a:spcAft>
              <a:buNone/>
            </a:pPr>
            <a:endParaRPr sz="2100">
              <a:solidFill>
                <a:schemeClr val="lt1"/>
              </a:solidFill>
              <a:latin typeface="EB Garamond"/>
              <a:ea typeface="EB Garamond"/>
              <a:cs typeface="EB Garamond"/>
              <a:sym typeface="EB Garamond"/>
            </a:endParaRPr>
          </a:p>
        </p:txBody>
      </p:sp>
      <p:sp>
        <p:nvSpPr>
          <p:cNvPr id="131" name="Google Shape;131;p20"/>
          <p:cNvSpPr txBox="1"/>
          <p:nvPr/>
        </p:nvSpPr>
        <p:spPr>
          <a:xfrm>
            <a:off x="6305750" y="565700"/>
            <a:ext cx="5305800" cy="6049200"/>
          </a:xfrm>
          <a:prstGeom prst="rect">
            <a:avLst/>
          </a:prstGeom>
          <a:noFill/>
          <a:ln>
            <a:noFill/>
          </a:ln>
        </p:spPr>
        <p:txBody>
          <a:bodyPr spcFirstLastPara="1" wrap="square" lIns="91425" tIns="45700" rIns="91425" bIns="45700" anchor="t" anchorCtr="0">
            <a:spAutoFit/>
          </a:bodyPr>
          <a:lstStyle/>
          <a:p>
            <a:pPr marL="57150" lvl="0" indent="0" algn="l" rtl="0">
              <a:spcBef>
                <a:spcPts val="0"/>
              </a:spcBef>
              <a:spcAft>
                <a:spcPts val="0"/>
              </a:spcAft>
              <a:buNone/>
            </a:pPr>
            <a:r>
              <a:rPr lang="en-US" sz="2100">
                <a:solidFill>
                  <a:schemeClr val="lt1"/>
                </a:solidFill>
                <a:latin typeface="EB Garamond"/>
                <a:ea typeface="EB Garamond"/>
                <a:cs typeface="EB Garamond"/>
                <a:sym typeface="EB Garamond"/>
              </a:rPr>
              <a:t>3.    Position</a:t>
            </a:r>
            <a:endParaRPr sz="2100">
              <a:solidFill>
                <a:schemeClr val="dk1"/>
              </a:solidFill>
              <a:latin typeface="EB Garamond"/>
              <a:ea typeface="EB Garamond"/>
              <a:cs typeface="EB Garamond"/>
              <a:sym typeface="EB Garamond"/>
            </a:endParaRPr>
          </a:p>
          <a:p>
            <a:pPr marL="800100" lvl="1" indent="-34925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This table outlines different positions or titles within the company along with their basic salary and job description.</a:t>
            </a:r>
            <a:endParaRPr sz="1900">
              <a:solidFill>
                <a:schemeClr val="lt1"/>
              </a:solidFill>
              <a:latin typeface="EB Garamond"/>
              <a:ea typeface="EB Garamond"/>
              <a:cs typeface="EB Garamond"/>
              <a:sym typeface="EB Garamond"/>
            </a:endParaRPr>
          </a:p>
          <a:p>
            <a:pPr marL="800100" lvl="1" indent="-34925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PositionID (PK), PositionTitle, Salary, JobDescription</a:t>
            </a:r>
            <a:endParaRPr sz="1900">
              <a:solidFill>
                <a:schemeClr val="lt1"/>
              </a:solidFill>
              <a:latin typeface="EB Garamond"/>
              <a:ea typeface="EB Garamond"/>
              <a:cs typeface="EB Garamond"/>
              <a:sym typeface="EB Garamond"/>
            </a:endParaRPr>
          </a:p>
          <a:p>
            <a:pPr marL="0" marR="0" lvl="0" indent="0" algn="l" rtl="0">
              <a:spcBef>
                <a:spcPts val="1000"/>
              </a:spcBef>
              <a:spcAft>
                <a:spcPts val="0"/>
              </a:spcAft>
              <a:buNone/>
            </a:pPr>
            <a:r>
              <a:rPr lang="en-US" sz="2100">
                <a:solidFill>
                  <a:schemeClr val="lt1"/>
                </a:solidFill>
                <a:latin typeface="EB Garamond"/>
                <a:ea typeface="EB Garamond"/>
                <a:cs typeface="EB Garamond"/>
                <a:sym typeface="EB Garamond"/>
              </a:rPr>
              <a:t>4.	</a:t>
            </a:r>
            <a:r>
              <a:rPr lang="en-US" sz="2100" i="0" u="none" strike="noStrike" cap="none">
                <a:solidFill>
                  <a:schemeClr val="lt1"/>
                </a:solidFill>
                <a:latin typeface="EB Garamond"/>
                <a:ea typeface="EB Garamond"/>
                <a:cs typeface="EB Garamond"/>
                <a:sym typeface="EB Garamond"/>
              </a:rPr>
              <a:t>Attendance</a:t>
            </a:r>
            <a:endParaRPr sz="2100">
              <a:latin typeface="EB Garamond"/>
              <a:ea typeface="EB Garamond"/>
              <a:cs typeface="EB Garamond"/>
              <a:sym typeface="EB Garamond"/>
            </a:endParaRPr>
          </a:p>
          <a:p>
            <a:pPr marL="742950" lvl="1" indent="-29210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This table keeps track of employee attendance.</a:t>
            </a:r>
            <a:endParaRPr sz="1900">
              <a:solidFill>
                <a:schemeClr val="lt1"/>
              </a:solidFill>
              <a:latin typeface="EB Garamond"/>
              <a:ea typeface="EB Garamond"/>
              <a:cs typeface="EB Garamond"/>
              <a:sym typeface="EB Garamond"/>
            </a:endParaRPr>
          </a:p>
          <a:p>
            <a:pPr marL="742950" marR="0" lvl="1" indent="-292100" algn="l" rtl="0">
              <a:spcBef>
                <a:spcPts val="1000"/>
              </a:spcBef>
              <a:spcAft>
                <a:spcPts val="0"/>
              </a:spcAft>
              <a:buClr>
                <a:schemeClr val="lt1"/>
              </a:buClr>
              <a:buSzPts val="1900"/>
              <a:buFont typeface="EB Garamond"/>
              <a:buChar char="●"/>
            </a:pPr>
            <a:r>
              <a:rPr lang="en-US" sz="1900" i="0" u="none" strike="noStrike" cap="none">
                <a:solidFill>
                  <a:schemeClr val="lt1"/>
                </a:solidFill>
                <a:latin typeface="EB Garamond"/>
                <a:ea typeface="EB Garamond"/>
                <a:cs typeface="EB Garamond"/>
                <a:sym typeface="EB Garamond"/>
              </a:rPr>
              <a:t>AttendanceID (PK), EmployeeID (FK), Date, Status</a:t>
            </a:r>
            <a:endParaRPr sz="1900">
              <a:latin typeface="EB Garamond"/>
              <a:ea typeface="EB Garamond"/>
              <a:cs typeface="EB Garamond"/>
              <a:sym typeface="EB Garamond"/>
            </a:endParaRPr>
          </a:p>
          <a:p>
            <a:pPr marL="0" marR="0" lvl="0" indent="0" algn="l" rtl="0">
              <a:spcBef>
                <a:spcPts val="1000"/>
              </a:spcBef>
              <a:spcAft>
                <a:spcPts val="0"/>
              </a:spcAft>
              <a:buNone/>
            </a:pPr>
            <a:r>
              <a:rPr lang="en-US" sz="2100">
                <a:solidFill>
                  <a:schemeClr val="lt1"/>
                </a:solidFill>
                <a:latin typeface="EB Garamond"/>
                <a:ea typeface="EB Garamond"/>
                <a:cs typeface="EB Garamond"/>
                <a:sym typeface="EB Garamond"/>
              </a:rPr>
              <a:t>5.	</a:t>
            </a:r>
            <a:r>
              <a:rPr lang="en-US" sz="2100" i="0" u="none" strike="noStrike" cap="none">
                <a:solidFill>
                  <a:schemeClr val="lt1"/>
                </a:solidFill>
                <a:latin typeface="EB Garamond"/>
                <a:ea typeface="EB Garamond"/>
                <a:cs typeface="EB Garamond"/>
                <a:sym typeface="EB Garamond"/>
              </a:rPr>
              <a:t>PerformanceReview</a:t>
            </a:r>
            <a:endParaRPr sz="2100" i="0" u="none" strike="noStrike" cap="none">
              <a:solidFill>
                <a:schemeClr val="lt1"/>
              </a:solidFill>
              <a:latin typeface="EB Garamond"/>
              <a:ea typeface="EB Garamond"/>
              <a:cs typeface="EB Garamond"/>
              <a:sym typeface="EB Garamond"/>
            </a:endParaRPr>
          </a:p>
          <a:p>
            <a:pPr marL="742950" lvl="1" indent="-292100" algn="l" rtl="0">
              <a:spcBef>
                <a:spcPts val="1000"/>
              </a:spcBef>
              <a:spcAft>
                <a:spcPts val="0"/>
              </a:spcAft>
              <a:buClr>
                <a:schemeClr val="lt1"/>
              </a:buClr>
              <a:buSzPts val="1900"/>
              <a:buFont typeface="EB Garamond"/>
              <a:buChar char="●"/>
            </a:pPr>
            <a:r>
              <a:rPr lang="en-US" sz="1900">
                <a:solidFill>
                  <a:schemeClr val="lt1"/>
                </a:solidFill>
                <a:latin typeface="EB Garamond"/>
                <a:ea typeface="EB Garamond"/>
                <a:cs typeface="EB Garamond"/>
                <a:sym typeface="EB Garamond"/>
              </a:rPr>
              <a:t>This table stores performance reviews for employees.</a:t>
            </a:r>
            <a:endParaRPr sz="1900">
              <a:solidFill>
                <a:schemeClr val="lt1"/>
              </a:solidFill>
              <a:latin typeface="EB Garamond"/>
              <a:ea typeface="EB Garamond"/>
              <a:cs typeface="EB Garamond"/>
              <a:sym typeface="EB Garamond"/>
            </a:endParaRPr>
          </a:p>
          <a:p>
            <a:pPr marL="742950" marR="0" lvl="1" indent="-292100" algn="l" rtl="0">
              <a:spcBef>
                <a:spcPts val="1000"/>
              </a:spcBef>
              <a:spcAft>
                <a:spcPts val="0"/>
              </a:spcAft>
              <a:buClr>
                <a:schemeClr val="lt1"/>
              </a:buClr>
              <a:buSzPts val="1900"/>
              <a:buFont typeface="EB Garamond"/>
              <a:buChar char="●"/>
            </a:pPr>
            <a:r>
              <a:rPr lang="en-US" sz="1900" i="0" u="none" strike="noStrike" cap="none">
                <a:solidFill>
                  <a:schemeClr val="lt1"/>
                </a:solidFill>
                <a:latin typeface="EB Garamond"/>
                <a:ea typeface="EB Garamond"/>
                <a:cs typeface="EB Garamond"/>
                <a:sym typeface="EB Garamond"/>
              </a:rPr>
              <a:t>ReviewID (PK), EmployeeID (FK), ReviewDate, PerformanceRating, Comments</a:t>
            </a:r>
            <a:endParaRPr sz="1900">
              <a:latin typeface="EB Garamond"/>
              <a:ea typeface="EB Garamond"/>
              <a:cs typeface="EB Garamond"/>
              <a:sym typeface="EB Garamond"/>
            </a:endParaRPr>
          </a:p>
          <a:p>
            <a:pPr marL="0" marR="0" lvl="0" indent="0" algn="l" rtl="0">
              <a:spcBef>
                <a:spcPts val="1000"/>
              </a:spcBef>
              <a:spcAft>
                <a:spcPts val="0"/>
              </a:spcAft>
              <a:buNone/>
            </a:pPr>
            <a:endParaRPr sz="2100">
              <a:solidFill>
                <a:schemeClr val="lt1"/>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21"/>
          <p:cNvPicPr preferRelativeResize="0"/>
          <p:nvPr/>
        </p:nvPicPr>
        <p:blipFill>
          <a:blip r:embed="rId4">
            <a:alphaModFix/>
          </a:blip>
          <a:stretch>
            <a:fillRect/>
          </a:stretch>
        </p:blipFill>
        <p:spPr>
          <a:xfrm>
            <a:off x="1898925" y="152400"/>
            <a:ext cx="8394152" cy="6553201"/>
          </a:xfrm>
          <a:prstGeom prst="rect">
            <a:avLst/>
          </a:prstGeom>
          <a:noFill/>
          <a:ln>
            <a:noFill/>
          </a:ln>
        </p:spPr>
      </p:pic>
      <p:sp>
        <p:nvSpPr>
          <p:cNvPr id="137" name="Google Shape;137;p21"/>
          <p:cNvSpPr txBox="1"/>
          <p:nvPr/>
        </p:nvSpPr>
        <p:spPr>
          <a:xfrm>
            <a:off x="7180500" y="268725"/>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dk1"/>
                </a:solidFill>
                <a:latin typeface="Garamond"/>
                <a:ea typeface="Garamond"/>
                <a:cs typeface="Garamond"/>
                <a:sym typeface="Garamond"/>
              </a:rPr>
              <a:t>UML Diagram, (2023); Lucidchart.com</a:t>
            </a:r>
            <a:endParaRPr sz="1800" b="1">
              <a:solidFill>
                <a:schemeClr val="dk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691</Words>
  <Application>Microsoft Office PowerPoint</Application>
  <PresentationFormat>Widescreen</PresentationFormat>
  <Paragraphs>71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EB Garamond</vt:lpstr>
      <vt:lpstr>Garamond</vt:lpstr>
      <vt:lpstr>Calibri</vt:lpstr>
      <vt:lpstr>Arial</vt:lpstr>
      <vt:lpstr>Office Theme</vt:lpstr>
      <vt:lpstr>A Proposed Database Solution for  Morning Nosh Cereal HR Department</vt:lpstr>
      <vt:lpstr>PowerPoint Presentation</vt:lpstr>
      <vt:lpstr>About Buffalo IT Consulting</vt:lpstr>
      <vt:lpstr>PowerPoint Presentation</vt:lpstr>
      <vt:lpstr>PowerPoint Presentation</vt:lpstr>
      <vt:lpstr>Proposed System Features</vt:lpstr>
      <vt:lpstr>PowerPoint Presentation</vt:lpstr>
      <vt:lpstr>Entities: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Proposed Database Solution for  Morning Nosh Cereal HR Department</dc:title>
  <cp:lastModifiedBy>Idowu, Joseph B</cp:lastModifiedBy>
  <cp:revision>1</cp:revision>
  <dcterms:modified xsi:type="dcterms:W3CDTF">2023-12-05T20:03:34Z</dcterms:modified>
</cp:coreProperties>
</file>